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3"/>
  </p:notesMasterIdLst>
  <p:handoutMasterIdLst>
    <p:handoutMasterId r:id="rId54"/>
  </p:handoutMasterIdLst>
  <p:sldIdLst>
    <p:sldId id="378" r:id="rId5"/>
    <p:sldId id="374" r:id="rId6"/>
    <p:sldId id="375" r:id="rId7"/>
    <p:sldId id="380" r:id="rId8"/>
    <p:sldId id="434"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2" r:id="rId36"/>
    <p:sldId id="395" r:id="rId37"/>
    <p:sldId id="406" r:id="rId38"/>
    <p:sldId id="401" r:id="rId39"/>
    <p:sldId id="407" r:id="rId40"/>
    <p:sldId id="412" r:id="rId41"/>
    <p:sldId id="413" r:id="rId42"/>
    <p:sldId id="408" r:id="rId43"/>
    <p:sldId id="409" r:id="rId44"/>
    <p:sldId id="410" r:id="rId45"/>
    <p:sldId id="414" r:id="rId46"/>
    <p:sldId id="415" r:id="rId47"/>
    <p:sldId id="416" r:id="rId48"/>
    <p:sldId id="417" r:id="rId49"/>
    <p:sldId id="418" r:id="rId50"/>
    <p:sldId id="421" r:id="rId51"/>
    <p:sldId id="433" r:id="rId5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0" autoAdjust="0"/>
    <p:restoredTop sz="85240" autoAdjust="0"/>
  </p:normalViewPr>
  <p:slideViewPr>
    <p:cSldViewPr snapToGrid="0">
      <p:cViewPr>
        <p:scale>
          <a:sx n="50" d="100"/>
          <a:sy n="50" d="100"/>
        </p:scale>
        <p:origin x="1920" y="16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26-04-2017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26-04-2017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2A89D7-7603-4ECB-ADF6-F6CF2BE4F401}" type="slidenum">
              <a:rPr lang="en-US" smtClean="0"/>
              <a:t>1</a:t>
            </a:fld>
            <a:endParaRPr lang="en-US"/>
          </a:p>
        </p:txBody>
      </p:sp>
    </p:spTree>
    <p:extLst>
      <p:ext uri="{BB962C8B-B14F-4D97-AF65-F5344CB8AC3E}">
        <p14:creationId xmlns:p14="http://schemas.microsoft.com/office/powerpoint/2010/main" val="573059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En esta imagen nos da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esto a su vez involucrará más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Podríamos ejemplificar hablando de la construcción de una simple visualización.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el negocio. Para llegar a la respuesta este tiene que pasar su idea al departamento que se va encargar del desarrollo que generalmente es el departamento de TI, este luego de un tiempo, retornará el resultado al gerente.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En esta imagen podemos observar los 4 tipos de análisis existentes en BI, </a:t>
            </a:r>
            <a:r>
              <a:rPr lang="es-PY" sz="1200" b="0" i="0" kern="1200" dirty="0">
                <a:solidFill>
                  <a:schemeClr val="tx1"/>
                </a:solidFill>
                <a:effectLst/>
                <a:latin typeface="+mn-lt"/>
                <a:ea typeface="+mn-ea"/>
                <a:cs typeface="+mn-cs"/>
              </a:rPr>
              <a:t>El análisis descriptivo, el análisis de diagnostico, el predictivo y el prescriptivo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Y podemos observar que cuanto más optimizado este nuestra información más valor nos entrega pero a su vez es más difícil llegar a este nivel de análisis.</a:t>
            </a:r>
          </a:p>
          <a:p>
            <a:r>
              <a:rPr lang="es-ES" sz="1200" b="0" i="0" kern="1200" dirty="0">
                <a:solidFill>
                  <a:schemeClr val="tx1"/>
                </a:solidFill>
                <a:effectLst/>
                <a:latin typeface="+mn-lt"/>
                <a:ea typeface="+mn-ea"/>
                <a:cs typeface="+mn-cs"/>
              </a:rPr>
              <a:t>Todo líder debe dominar tres aspectos de la </a:t>
            </a:r>
            <a:r>
              <a:rPr lang="es-ES" sz="1200" b="0" i="0" kern="1200" dirty="0" err="1">
                <a:solidFill>
                  <a:schemeClr val="tx1"/>
                </a:solidFill>
                <a:effectLst/>
                <a:latin typeface="+mn-lt"/>
                <a:ea typeface="+mn-ea"/>
                <a:cs typeface="+mn-cs"/>
              </a:rPr>
              <a:t>vision</a:t>
            </a:r>
            <a:r>
              <a:rPr lang="es-PY" sz="1200" b="0" i="0" kern="1200" dirty="0">
                <a:solidFill>
                  <a:schemeClr val="tx1"/>
                </a:solidFill>
                <a:effectLst/>
                <a:latin typeface="+mn-lt"/>
                <a:ea typeface="+mn-ea"/>
                <a:cs typeface="+mn-cs"/>
              </a:rPr>
              <a:t> para llegar al nivel más alto:</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1. Retrospectiva: La capacidad de reflexionar y aprender del pasado .</a:t>
            </a:r>
            <a:br>
              <a:rPr lang="es-ES" dirty="0"/>
            </a:br>
            <a:r>
              <a:rPr lang="es-ES" sz="1200" b="0" i="0" kern="1200" dirty="0">
                <a:solidFill>
                  <a:schemeClr val="tx1"/>
                </a:solidFill>
                <a:effectLst/>
                <a:latin typeface="+mn-lt"/>
                <a:ea typeface="+mn-ea"/>
                <a:cs typeface="+mn-cs"/>
              </a:rPr>
              <a:t>2. Visión: La capacidad de interpretar y responder al presente utilizando el pasado. </a:t>
            </a:r>
            <a:br>
              <a:rPr lang="es-ES" dirty="0"/>
            </a:br>
            <a:r>
              <a:rPr lang="es-ES" sz="1200" b="0" i="0" kern="1200" dirty="0">
                <a:solidFill>
                  <a:schemeClr val="tx1"/>
                </a:solidFill>
                <a:effectLst/>
                <a:latin typeface="+mn-lt"/>
                <a:ea typeface="+mn-ea"/>
                <a:cs typeface="+mn-cs"/>
              </a:rPr>
              <a:t>3. Pronóstico: La capacidad de predecir o la acción de predecir que pasará o que será necesario en el futuro es decir saber prepararse para el futuro.</a:t>
            </a:r>
            <a:endParaRPr lang="es-PY"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pPr marL="228600" indent="-228600">
              <a:buFont typeface="+mj-lt"/>
              <a:buAutoNum type="arabicPeriod"/>
            </a:pPr>
            <a:r>
              <a:rPr lang="es-ES" sz="1200" b="0" i="0" kern="1200" dirty="0">
                <a:solidFill>
                  <a:schemeClr val="tx1"/>
                </a:solidFill>
                <a:effectLst/>
                <a:latin typeface="+mn-lt"/>
                <a:ea typeface="+mn-ea"/>
                <a:cs typeface="+mn-cs"/>
              </a:rPr>
              <a:t>En el nivel más básico tenemos al </a:t>
            </a:r>
            <a:r>
              <a:rPr lang="es-PY" sz="1200" b="0" i="0" kern="1200" dirty="0">
                <a:solidFill>
                  <a:schemeClr val="tx1"/>
                </a:solidFill>
                <a:effectLst/>
                <a:latin typeface="+mn-lt"/>
                <a:ea typeface="+mn-ea"/>
                <a:cs typeface="+mn-cs"/>
              </a:rPr>
              <a:t>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al igual que el análisis descriptivo se basa en datos históricos la diferencia consiste que para llegar a responder la pregunta que sucedió debemos adentrarnos más en nuestros datos, dotar a nuestro análisis con datos de mayor granularidad o sea detallarlos más, inclusive podríamos agregar mas datos.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p>
          <a:p>
            <a:endParaRPr lang="es-PY" dirty="0"/>
          </a:p>
          <a:p>
            <a:r>
              <a:rPr lang="en-US" sz="1200" kern="1200" dirty="0">
                <a:solidFill>
                  <a:schemeClr val="tx1"/>
                </a:solidFill>
                <a:effectLst/>
                <a:latin typeface="+mn-lt"/>
                <a:ea typeface="+mn-ea"/>
                <a:cs typeface="+mn-cs"/>
              </a:rPr>
              <a:t>http://www.theleadershipcoach.com/2009/do-you-lead-through-hindsight-insight-or-foresight-paul-andrew-executive-coaching-leadership-training/Every leader must master three aspects of visionary sight –</a:t>
            </a:r>
          </a:p>
          <a:p>
            <a:r>
              <a:rPr lang="en-US" sz="1200" kern="1200" dirty="0">
                <a:solidFill>
                  <a:schemeClr val="tx1"/>
                </a:solidFill>
                <a:effectLst/>
                <a:latin typeface="+mn-lt"/>
                <a:ea typeface="+mn-ea"/>
                <a:cs typeface="+mn-cs"/>
              </a:rPr>
              <a:t>https://www-01.ibm.com/events/wwe/grp/grp037.nsf/vLookupPDFs/Gartner_Doug-%20Analytics/$file/Gartner_Doug-%20Analytics.pdf</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Otro ejemplo que podemos dar de una organización visionaria es tesla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que está sobrevaluada en el mercado, aunque Ford y general </a:t>
            </a:r>
            <a:r>
              <a:rPr lang="es-ES" b="0" i="0" dirty="0" err="1">
                <a:solidFill>
                  <a:srgbClr val="333333"/>
                </a:solidFill>
                <a:effectLst/>
                <a:latin typeface="Georgia" panose="02040502050405020303" pitchFamily="18" charset="0"/>
              </a:rPr>
              <a:t>motors</a:t>
            </a:r>
            <a:r>
              <a:rPr lang="es-ES" b="0" i="0" dirty="0">
                <a:solidFill>
                  <a:srgbClr val="333333"/>
                </a:solidFill>
                <a:effectLst/>
                <a:latin typeface="Georgia" panose="02040502050405020303" pitchFamily="18" charset="0"/>
              </a:rPr>
              <a:t> venda a millones de autos a mas que tesla, esta se encuentra mejor ubicada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dashboard</a:t>
            </a:r>
            <a:r>
              <a:rPr lang="es-ES" sz="1200" dirty="0">
                <a:solidFill>
                  <a:srgbClr val="000000"/>
                </a:solidFill>
                <a:latin typeface="+mn-lt"/>
                <a:ea typeface="+mn-ea"/>
              </a:rPr>
              <a:t> se  presentan 3 gráficos comparativos, en el primero se realiza una comparación de la tasa de crecimiento de la población del Paraguay y de los clientes de la ANDE. Para esto se comparan las diferencias de valores entre un año y su año anterior. </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primer gráfico de la </a:t>
            </a:r>
            <a:r>
              <a:rPr lang="es-ES" sz="1200" dirty="0" err="1">
                <a:solidFill>
                  <a:srgbClr val="000000"/>
                </a:solidFill>
                <a:latin typeface="+mn-lt"/>
                <a:ea typeface="+mn-ea"/>
              </a:rPr>
              <a:t>la</a:t>
            </a:r>
            <a:r>
              <a:rPr lang="es-ES" sz="1200" dirty="0">
                <a:solidFill>
                  <a:srgbClr val="000000"/>
                </a:solidFill>
                <a:latin typeface="+mn-lt"/>
                <a:ea typeface="+mn-ea"/>
              </a:rPr>
              <a:t> izquierda se realizan tres pronósticos, uno sobre la cantidad poblacional, otro sobre el consumo de energía eléctrica y por </a:t>
            </a:r>
            <a:r>
              <a:rPr lang="es-PY" sz="1200" dirty="0">
                <a:solidFill>
                  <a:srgbClr val="000000"/>
                </a:solidFill>
                <a:latin typeface="+mn-lt"/>
                <a:ea typeface="+mn-ea"/>
              </a:rPr>
              <a:t>último sobre </a:t>
            </a:r>
            <a:r>
              <a:rPr lang="es-ES" sz="1200" dirty="0">
                <a:solidFill>
                  <a:srgbClr val="000000"/>
                </a:solidFill>
                <a:latin typeface="+mn-lt"/>
                <a:ea typeface="+mn-ea"/>
              </a:rPr>
              <a:t>los clientes de la ANDE.</a:t>
            </a:r>
            <a:endParaRPr lang="es-ES" dirty="0"/>
          </a:p>
          <a:p>
            <a:pPr>
              <a:lnSpc>
                <a:spcPct val="100000"/>
              </a:lnSpc>
            </a:pPr>
            <a:endParaRPr lang="es-ES" dirty="0"/>
          </a:p>
          <a:p>
            <a:pPr>
              <a:lnSpc>
                <a:spcPct val="100000"/>
              </a:lnSpc>
            </a:pPr>
            <a:r>
              <a:rPr lang="es-ES" sz="1200" dirty="0">
                <a:solidFill>
                  <a:srgbClr val="000000"/>
                </a:solidFill>
                <a:latin typeface="+mn-lt"/>
                <a:ea typeface="+mn-ea"/>
              </a:rPr>
              <a:t>En el tercer y último gráfico se realiza una comparación de la tasa de crecimiento del importe facturado y la tasa de crecimiento de la energía consumida. </a:t>
            </a:r>
            <a:endParaRPr lang="es-ES" dirty="0"/>
          </a:p>
          <a:p>
            <a:pPr>
              <a:lnSpc>
                <a:spcPct val="100000"/>
              </a:lnSpc>
            </a:pPr>
            <a:endParaRPr lang="es-ES" dirty="0"/>
          </a:p>
          <a:p>
            <a:pPr>
              <a:lnSpc>
                <a:spcPct val="100000"/>
              </a:lnSpc>
            </a:pP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esta última nos da valor agregado.</a:t>
            </a:r>
          </a:p>
          <a:p>
            <a:pPr rtl="0"/>
            <a:endParaRPr lang="es-ES" sz="1200" kern="1200" baseline="0" dirty="0">
              <a:solidFill>
                <a:schemeClr val="tx1"/>
              </a:solidFill>
              <a:latin typeface="+mn-lt"/>
              <a:ea typeface="+mn-ea"/>
              <a:cs typeface="+mn-cs"/>
            </a:endParaRPr>
          </a:p>
          <a:p>
            <a:pPr rtl="0"/>
            <a:r>
              <a:rPr lang="es-PY" sz="1200" baseline="0" dirty="0"/>
              <a:t>En secuencia 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demuestran lo sencillo que es cruzar datos de dos instituciones en esta caso de la Dirección General </a:t>
            </a:r>
            <a:r>
              <a:rPr lang="es-ES" sz="1200" kern="1200" baseline="0" dirty="0" err="1">
                <a:solidFill>
                  <a:schemeClr val="tx1"/>
                </a:solidFill>
                <a:latin typeface="+mn-lt"/>
                <a:ea typeface="+mn-ea"/>
                <a:cs typeface="+mn-cs"/>
              </a:rPr>
              <a:t>Estadisticas</a:t>
            </a:r>
            <a:r>
              <a:rPr lang="es-ES" sz="1200" kern="1200" baseline="0" dirty="0">
                <a:solidFill>
                  <a:schemeClr val="tx1"/>
                </a:solidFill>
                <a:latin typeface="+mn-lt"/>
                <a:ea typeface="+mn-ea"/>
                <a:cs typeface="+mn-cs"/>
              </a:rPr>
              <a:t> Encuestas Y Censo con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lang="es-ES" dirty="0"/>
          </a:p>
          <a:p>
            <a:pPr>
              <a:lnSpc>
                <a:spcPct val="100000"/>
              </a:lnSpc>
            </a:pPr>
            <a:endParaRPr lang="es-ES" dirty="0"/>
          </a:p>
          <a:p>
            <a:pPr>
              <a:lnSpc>
                <a:spcPct val="100000"/>
              </a:lnSpc>
            </a:pPr>
            <a:r>
              <a:rPr lang="es-ES" sz="1200" dirty="0">
                <a:solidFill>
                  <a:srgbClr val="000000"/>
                </a:solidFill>
                <a:latin typeface="+mn-lt"/>
                <a:ea typeface="+mn-ea"/>
              </a:rPr>
              <a:t>Para concluir con este primer gráfico, podemos decir lo siguiente:</a:t>
            </a:r>
            <a:endParaRPr lang="es-ES" dirty="0"/>
          </a:p>
          <a:p>
            <a:pPr>
              <a:lnSpc>
                <a:spcPct val="100000"/>
              </a:lnSpc>
              <a:buFont typeface="Arial"/>
              <a:buChar char="•"/>
            </a:pPr>
            <a:r>
              <a:rPr lang="es-ES" sz="1200" dirty="0">
                <a:solidFill>
                  <a:srgbClr val="000000"/>
                </a:solidFill>
                <a:latin typeface="+mn-lt"/>
                <a:ea typeface="+mn-ea"/>
              </a:rPr>
              <a:t>Observando la tasa de crecimiento de la población, vemos que no hay mucha diferencia en porcentaje anual entre estos valores y por eso la línea es casi recta.</a:t>
            </a:r>
            <a:endParaRPr lang="es-ES" dirty="0"/>
          </a:p>
          <a:p>
            <a:pPr>
              <a:lnSpc>
                <a:spcPct val="100000"/>
              </a:lnSpc>
              <a:buFont typeface="Arial"/>
              <a:buChar char="•"/>
            </a:pPr>
            <a:r>
              <a:rPr lang="es-ES" sz="1200" dirty="0">
                <a:solidFill>
                  <a:srgbClr val="000000"/>
                </a:solidFill>
                <a:latin typeface="+mn-lt"/>
                <a:ea typeface="+mn-ea"/>
              </a:rPr>
              <a:t>Y si observamos la tasa de crecimiento de los clientes, nos damos cuenta que el comportamiento no es muy constante, a diferencia con el de la población.</a:t>
            </a:r>
            <a:endParaRPr lang="es-ES" dirty="0"/>
          </a:p>
          <a:p>
            <a:pPr>
              <a:lnSpc>
                <a:spcPct val="100000"/>
              </a:lnSpc>
            </a:pPr>
            <a:r>
              <a:rPr lang="es-ES" sz="1200" dirty="0">
                <a:solidFill>
                  <a:srgbClr val="000000"/>
                </a:solidFill>
                <a:latin typeface="+mn-lt"/>
                <a:ea typeface="+mn-ea"/>
              </a:rPr>
              <a:t>Este tipo de visualización nos podría ayudar a entender la relación entre el crecimiento de los clientes y el de la población.</a:t>
            </a:r>
            <a:endParaRPr lang="es-E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Como mencionamos en el gráfico de la izquierda se realizan </a:t>
            </a:r>
            <a:r>
              <a:rPr lang="es-ES" sz="1200" dirty="0" err="1">
                <a:latin typeface="Arial"/>
              </a:rPr>
              <a:t>pronosticos</a:t>
            </a:r>
            <a:r>
              <a:rPr lang="es-ES" sz="1200" dirty="0">
                <a:latin typeface="Arial"/>
              </a:rPr>
              <a:t> del consumo de energía eléctrica, la cantidad de clientes y la cantidad de población.</a:t>
            </a:r>
          </a:p>
          <a:p>
            <a:endParaRPr lang="es-ES" sz="1200" dirty="0">
              <a:latin typeface="Arial"/>
            </a:endParaRPr>
          </a:p>
          <a:p>
            <a:r>
              <a:rPr lang="es-ES" sz="1200" dirty="0">
                <a:latin typeface="Arial"/>
              </a:rPr>
              <a:t>Podemos notar que existe una mayor</a:t>
            </a:r>
            <a:endParaRPr lang="es-ES" dirty="0"/>
          </a:p>
          <a:p>
            <a:r>
              <a:rPr lang="es-ES" sz="1200" dirty="0">
                <a:latin typeface="Arial"/>
              </a:rPr>
              <a:t>probabilidad que el consumo de electricidad aumente de forma considerable</a:t>
            </a:r>
            <a:endParaRPr lang="es-ES" dirty="0"/>
          </a:p>
          <a:p>
            <a:r>
              <a:rPr lang="es-ES" sz="1200" dirty="0">
                <a:latin typeface="Arial"/>
              </a:rPr>
              <a:t>hasta el 2020. Además, este aumento es mayor en proporción al aumento de la</a:t>
            </a:r>
            <a:endParaRPr lang="es-ES" dirty="0"/>
          </a:p>
          <a:p>
            <a:r>
              <a:rPr lang="es-ES" sz="1200" dirty="0">
                <a:latin typeface="Arial"/>
              </a:rPr>
              <a:t>población y a la cantidad de clientes.</a:t>
            </a:r>
            <a:endParaRPr lang="es-ES" dirty="0"/>
          </a:p>
          <a:p>
            <a:r>
              <a:rPr lang="es-ES" sz="1200" dirty="0">
                <a:latin typeface="Arial"/>
              </a:rPr>
              <a:t>Esto demuestra claramente que el consumo aumenta cada vez más, independientemente que</a:t>
            </a:r>
            <a:endParaRPr lang="es-ES" dirty="0"/>
          </a:p>
          <a:p>
            <a:r>
              <a:rPr lang="es-ES" sz="1200" dirty="0">
                <a:latin typeface="Arial"/>
              </a:rPr>
              <a:t>se de o no un aumento en la misma proporción de clientes o población. Esto puede ocurrir a causa</a:t>
            </a:r>
            <a:endParaRPr lang="es-ES" dirty="0"/>
          </a:p>
          <a:p>
            <a:r>
              <a:rPr lang="es-ES" sz="1200" dirty="0">
                <a:latin typeface="Arial"/>
              </a:rPr>
              <a:t>de varios factores, entre ellos, el aumento de dispositivos eléctricos en las residencias debido</a:t>
            </a:r>
            <a:endParaRPr lang="es-ES" dirty="0"/>
          </a:p>
          <a:p>
            <a:r>
              <a:rPr lang="es-ES" sz="1200" dirty="0">
                <a:latin typeface="Arial"/>
              </a:rPr>
              <a:t>al aumento en la capacidad adquisitiva de las personas o también se puede dar a causa de un</a:t>
            </a:r>
            <a:endParaRPr lang="es-ES" dirty="0"/>
          </a:p>
          <a:p>
            <a:r>
              <a:rPr lang="es-ES" sz="1200" dirty="0">
                <a:latin typeface="Arial"/>
              </a:rPr>
              <a:t>aumento en la cantidad de industrias.</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Aquí mostramos el porcentaje del crecimiento anual de la facturación de la ANDE y consumo de energía eléctrica.</a:t>
            </a:r>
          </a:p>
          <a:p>
            <a:endParaRPr lang="es-ES" sz="1200" dirty="0">
              <a:latin typeface="Arial"/>
            </a:endParaRPr>
          </a:p>
          <a:p>
            <a:r>
              <a:rPr lang="es-ES" sz="1200" dirty="0">
                <a:latin typeface="Arial"/>
              </a:rPr>
              <a:t> Se puede observar que la facturación de la ANDE, en general es proporcional al </a:t>
            </a:r>
          </a:p>
          <a:p>
            <a:r>
              <a:rPr lang="es-ES" sz="1200" dirty="0">
                <a:latin typeface="Arial"/>
              </a:rPr>
              <a:t>consumo de energía el </a:t>
            </a:r>
            <a:r>
              <a:rPr lang="es-ES" sz="1200" dirty="0" err="1">
                <a:latin typeface="Arial"/>
              </a:rPr>
              <a:t>électrica</a:t>
            </a:r>
            <a:r>
              <a:rPr lang="es-ES" sz="1200" dirty="0">
                <a:latin typeface="Arial"/>
              </a:rPr>
              <a:t>, excepto en algunos años.</a:t>
            </a:r>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Aquí se presenta un gráfico con el consumo de energía que</a:t>
            </a:r>
            <a:endParaRPr lang="es-ES" dirty="0"/>
          </a:p>
          <a:p>
            <a:pPr>
              <a:lnSpc>
                <a:spcPct val="100000"/>
              </a:lnSpc>
            </a:pPr>
            <a:r>
              <a:rPr lang="es-ES" sz="1200" dirty="0">
                <a:solidFill>
                  <a:srgbClr val="000000"/>
                </a:solidFill>
                <a:latin typeface="+mn-lt"/>
                <a:ea typeface="+mn-ea"/>
              </a:rPr>
              <a:t>abarca desde el año 1990 hasta 2014. Estos datos están clasificados por tipo de consumo residencial, industrial, comercial, </a:t>
            </a:r>
            <a:r>
              <a:rPr lang="es-ES" sz="1200" dirty="0" err="1">
                <a:solidFill>
                  <a:srgbClr val="000000"/>
                </a:solidFill>
                <a:latin typeface="+mn-lt"/>
                <a:ea typeface="+mn-ea"/>
              </a:rPr>
              <a:t>exportacion</a:t>
            </a:r>
            <a:r>
              <a:rPr lang="es-ES" sz="1200" dirty="0">
                <a:solidFill>
                  <a:srgbClr val="000000"/>
                </a:solidFill>
                <a:latin typeface="+mn-lt"/>
                <a:ea typeface="+mn-ea"/>
              </a:rPr>
              <a:t>, gubernamental y otros.</a:t>
            </a:r>
          </a:p>
          <a:p>
            <a:pPr>
              <a:lnSpc>
                <a:spcPct val="100000"/>
              </a:lnSpc>
            </a:pPr>
            <a:r>
              <a:rPr lang="es-ES" sz="1200" dirty="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lang="es-ES" dirty="0"/>
          </a:p>
          <a:p>
            <a:pPr>
              <a:lnSpc>
                <a:spcPct val="100000"/>
              </a:lnSpc>
            </a:pPr>
            <a:endParaRPr lang="es-ES" dirty="0"/>
          </a:p>
          <a:p>
            <a:pPr>
              <a:lnSpc>
                <a:spcPct val="100000"/>
              </a:lnSpc>
            </a:pP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latin typeface="Arial"/>
              </a:rPr>
              <a:t>En este </a:t>
            </a:r>
            <a:r>
              <a:rPr lang="es-ES" sz="1200" dirty="0" err="1">
                <a:latin typeface="Arial"/>
              </a:rPr>
              <a:t>dashboard</a:t>
            </a:r>
            <a:r>
              <a:rPr lang="es-ES" sz="1200" dirty="0">
                <a:latin typeface="Arial"/>
              </a:rPr>
              <a:t> se presentan 3 gráficos.</a:t>
            </a:r>
            <a:endParaRPr lang="es-ES" dirty="0"/>
          </a:p>
          <a:p>
            <a:r>
              <a:rPr lang="es-ES" sz="1200" dirty="0">
                <a:latin typeface="Arial"/>
              </a:rPr>
              <a:t>El primero es un mapa de calor, dónde los puntos con mas densidad representan a la </a:t>
            </a:r>
            <a:r>
              <a:rPr lang="es-ES" sz="1200" dirty="0" err="1">
                <a:latin typeface="Arial"/>
              </a:rPr>
              <a:t>region</a:t>
            </a:r>
            <a:r>
              <a:rPr lang="es-ES" sz="1200" dirty="0">
                <a:latin typeface="Arial"/>
              </a:rPr>
              <a:t> donde hubo mas consumo, en este caso en el año 2014. El </a:t>
            </a:r>
            <a:r>
              <a:rPr lang="es-ES" sz="1200" dirty="0" err="1">
                <a:latin typeface="Arial"/>
              </a:rPr>
              <a:t>seguno</a:t>
            </a:r>
            <a:r>
              <a:rPr lang="es-ES" sz="1200" dirty="0">
                <a:latin typeface="Arial"/>
              </a:rPr>
              <a:t> gráfico es una comparación de la tasa de crecimiento del consumo de energía y de los clientes de la ANDE Y por último un pronóstico de consumo y clientes hasta el año 2020</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este mapa visualmente podemos notar que las regiones de mayor consumo de energía son Asunción y Ciudad del Este y este tipo de visualizaciones es útil si queremos analizar la información a nivel macro.</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dirty="0"/>
              <a:t>Primeramente hablaremos de algunos números que son muy positivos para organizaciones que aplicaron estrategias de BI.</a:t>
            </a:r>
          </a:p>
          <a:p>
            <a:pPr rtl="0"/>
            <a:r>
              <a:rPr lang="es-PY" dirty="0"/>
              <a:t>Esta imagen nos muestra el resultado de una encuesta la cual nos habla sobre </a:t>
            </a:r>
            <a:r>
              <a:rPr lang="es-ES" dirty="0"/>
              <a:t>¿Qué tan exitosas han sido las empresas desde la adopción de BI</a:t>
            </a:r>
            <a:r>
              <a:rPr lang="en-US" dirty="0"/>
              <a:t>?</a:t>
            </a:r>
          </a:p>
          <a:p>
            <a:pPr rtl="0"/>
            <a:endParaRPr lang="es-PY" dirty="0"/>
          </a:p>
          <a:p>
            <a:pPr rtl="0"/>
            <a:r>
              <a:rPr lang="es-PY" dirty="0"/>
              <a:t>Toma de decisiones mejor informadas.</a:t>
            </a:r>
          </a:p>
          <a:p>
            <a:pPr rtl="0"/>
            <a:r>
              <a:rPr lang="es-PY" dirty="0"/>
              <a:t>Mejora en la planificación.</a:t>
            </a:r>
          </a:p>
          <a:p>
            <a:pPr rtl="0"/>
            <a:r>
              <a:rPr lang="es-PY" dirty="0"/>
              <a:t>Mejora la calidad y coherencia de los datos.</a:t>
            </a:r>
          </a:p>
          <a:p>
            <a:pPr rtl="0"/>
            <a:r>
              <a:rPr lang="es-PY" dirty="0"/>
              <a:t>Lograr mejor transparencia.</a:t>
            </a:r>
          </a:p>
          <a:p>
            <a:pPr rtl="0"/>
            <a:r>
              <a:rPr lang="es-PY" dirty="0"/>
              <a:t>Supervisión del rendimiento de los procesos.</a:t>
            </a:r>
          </a:p>
          <a:p>
            <a:pPr rtl="0"/>
            <a:r>
              <a:rPr lang="es-PY" dirty="0"/>
              <a:t>Mejorar y optimizar el rendimiento de los procesos.</a:t>
            </a:r>
          </a:p>
          <a:p>
            <a:pPr rtl="0"/>
            <a:r>
              <a:rPr lang="es-PY" dirty="0"/>
              <a:t>Supervisión y mejora el rendimiento del negocio a través silos departamentales</a:t>
            </a:r>
          </a:p>
          <a:p>
            <a:pPr rtl="0"/>
            <a:r>
              <a:rPr lang="es-PY" dirty="0"/>
              <a:t>Mejora la interacción y satisfacción del cliente</a:t>
            </a:r>
          </a:p>
          <a:p>
            <a:pPr rtl="0"/>
            <a:r>
              <a:rPr lang="es-ES" dirty="0"/>
              <a:t>Garantizar el cumplimiento y la reducción de riesgos</a:t>
            </a:r>
          </a:p>
          <a:p>
            <a:pPr rtl="0"/>
            <a:r>
              <a:rPr lang="es-ES" dirty="0"/>
              <a:t>Ampliando el alcance de los datos que aprovechamos para incluir más datos y escalas más extremas</a:t>
            </a:r>
            <a:endParaRPr lang="es-PY" dirty="0"/>
          </a:p>
          <a:p>
            <a:pPr rtl="0"/>
            <a:r>
              <a:rPr lang="es-PY" dirty="0"/>
              <a:t>Obtener ventajas competitivas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4</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En este </a:t>
            </a:r>
            <a:r>
              <a:rPr lang="es-ES" sz="1200" dirty="0" err="1">
                <a:solidFill>
                  <a:srgbClr val="000000"/>
                </a:solidFill>
                <a:latin typeface="+mn-lt"/>
                <a:ea typeface="+mn-ea"/>
              </a:rPr>
              <a:t>gráifco</a:t>
            </a:r>
            <a:r>
              <a:rPr lang="es-ES" sz="1200" dirty="0">
                <a:solidFill>
                  <a:srgbClr val="000000"/>
                </a:solidFill>
                <a:latin typeface="+mn-lt"/>
                <a:ea typeface="+mn-ea"/>
              </a:rPr>
              <a:t> se tiene el consumo y</a:t>
            </a:r>
            <a:endParaRPr lang="es-ES" dirty="0"/>
          </a:p>
          <a:p>
            <a:pPr>
              <a:lnSpc>
                <a:spcPct val="100000"/>
              </a:lnSpc>
            </a:pPr>
            <a:r>
              <a:rPr lang="es-ES" sz="1200" dirty="0">
                <a:solidFill>
                  <a:srgbClr val="000000"/>
                </a:solidFill>
                <a:latin typeface="+mn-lt"/>
                <a:ea typeface="+mn-ea"/>
              </a:rPr>
              <a:t>crecimiento de clientes. Para un mejor </a:t>
            </a:r>
            <a:r>
              <a:rPr lang="es-ES" sz="1200" dirty="0" err="1">
                <a:solidFill>
                  <a:srgbClr val="000000"/>
                </a:solidFill>
                <a:latin typeface="+mn-lt"/>
                <a:ea typeface="+mn-ea"/>
              </a:rPr>
              <a:t>an</a:t>
            </a:r>
            <a:r>
              <a:rPr lang="es-ES" sz="1200" dirty="0">
                <a:solidFill>
                  <a:srgbClr val="000000"/>
                </a:solidFill>
                <a:latin typeface="+mn-lt"/>
                <a:ea typeface="+mn-ea"/>
              </a:rPr>
              <a:t> </a:t>
            </a:r>
            <a:r>
              <a:rPr lang="es-ES" sz="1200" dirty="0" err="1">
                <a:solidFill>
                  <a:srgbClr val="000000"/>
                </a:solidFill>
                <a:latin typeface="+mn-lt"/>
                <a:ea typeface="+mn-ea"/>
              </a:rPr>
              <a:t>ánalisis</a:t>
            </a:r>
            <a:r>
              <a:rPr lang="es-ES" sz="1200" dirty="0">
                <a:solidFill>
                  <a:srgbClr val="000000"/>
                </a:solidFill>
                <a:latin typeface="+mn-lt"/>
                <a:ea typeface="+mn-ea"/>
              </a:rPr>
              <a:t> fue necesario calcular</a:t>
            </a:r>
            <a:endParaRPr lang="es-ES" dirty="0"/>
          </a:p>
          <a:p>
            <a:pPr>
              <a:lnSpc>
                <a:spcPct val="100000"/>
              </a:lnSpc>
            </a:pPr>
            <a:r>
              <a:rPr lang="es-ES" sz="1200" dirty="0" err="1">
                <a:solidFill>
                  <a:srgbClr val="000000"/>
                </a:solidFill>
                <a:latin typeface="+mn-lt"/>
                <a:ea typeface="+mn-ea"/>
              </a:rPr>
              <a:t>lineas</a:t>
            </a:r>
            <a:r>
              <a:rPr lang="es-ES" sz="1200" dirty="0">
                <a:solidFill>
                  <a:srgbClr val="000000"/>
                </a:solidFill>
                <a:latin typeface="+mn-lt"/>
                <a:ea typeface="+mn-ea"/>
              </a:rPr>
              <a:t> de tendencia, debido a una inestabilidad de los datos de consumo. Así se puede apreciar,</a:t>
            </a:r>
            <a:endParaRPr lang="es-ES" dirty="0"/>
          </a:p>
          <a:p>
            <a:pPr>
              <a:lnSpc>
                <a:spcPct val="100000"/>
              </a:lnSpc>
            </a:pPr>
            <a:r>
              <a:rPr lang="es-ES" sz="1200" dirty="0">
                <a:solidFill>
                  <a:srgbClr val="000000"/>
                </a:solidFill>
                <a:latin typeface="+mn-lt"/>
                <a:ea typeface="+mn-ea"/>
              </a:rPr>
              <a:t>que existe una tendencia de crecimiento sostenido durante el tiempo de clientes. Sin embargo,</a:t>
            </a:r>
            <a:endParaRPr lang="es-ES" dirty="0"/>
          </a:p>
          <a:p>
            <a:pPr>
              <a:lnSpc>
                <a:spcPct val="100000"/>
              </a:lnSpc>
            </a:pPr>
            <a:r>
              <a:rPr lang="es-ES" sz="1200" dirty="0">
                <a:solidFill>
                  <a:srgbClr val="000000"/>
                </a:solidFill>
                <a:latin typeface="+mn-lt"/>
                <a:ea typeface="+mn-ea"/>
              </a:rPr>
              <a:t>la tendencia que el consumo crezca es mayor al de clientes.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0000"/>
              </a:lnSpc>
            </a:pPr>
            <a:r>
              <a:rPr lang="es-ES" sz="1200" dirty="0">
                <a:solidFill>
                  <a:srgbClr val="000000"/>
                </a:solidFill>
                <a:latin typeface="+mn-lt"/>
                <a:ea typeface="+mn-ea"/>
              </a:rPr>
              <a:t>Este último gráfico nos muestra el crecimiento y consumo de energía eléctrica con sus respectivos pronósticos. </a:t>
            </a:r>
          </a:p>
          <a:p>
            <a:pPr>
              <a:lnSpc>
                <a:spcPct val="100000"/>
              </a:lnSpc>
            </a:pPr>
            <a:r>
              <a:rPr lang="es-ES" sz="1200" dirty="0">
                <a:solidFill>
                  <a:srgbClr val="000000"/>
                </a:solidFill>
                <a:latin typeface="+mn-lt"/>
                <a:ea typeface="+mn-ea"/>
              </a:rPr>
              <a:t>Con el uso de un recurso disponible que cuenta la herramienta escogida </a:t>
            </a:r>
            <a:r>
              <a:rPr lang="es-ES" sz="1200" dirty="0" err="1">
                <a:solidFill>
                  <a:srgbClr val="000000"/>
                </a:solidFill>
                <a:latin typeface="+mn-lt"/>
                <a:ea typeface="+mn-ea"/>
              </a:rPr>
              <a:t>Tableau</a:t>
            </a:r>
            <a:r>
              <a:rPr lang="es-ES" sz="1200" dirty="0">
                <a:solidFill>
                  <a:srgbClr val="000000"/>
                </a:solidFill>
                <a:latin typeface="+mn-lt"/>
                <a:ea typeface="+mn-ea"/>
              </a:rPr>
              <a:t>, es</a:t>
            </a:r>
            <a:endParaRPr lang="es-ES" dirty="0"/>
          </a:p>
          <a:p>
            <a:pPr>
              <a:lnSpc>
                <a:spcPct val="100000"/>
              </a:lnSpc>
            </a:pPr>
            <a:r>
              <a:rPr lang="es-ES" sz="1200" dirty="0">
                <a:solidFill>
                  <a:srgbClr val="000000"/>
                </a:solidFill>
                <a:latin typeface="+mn-lt"/>
                <a:ea typeface="+mn-ea"/>
              </a:rPr>
              <a:t>posible realizar análisis predictivo (</a:t>
            </a:r>
            <a:r>
              <a:rPr lang="es-ES" sz="1200" dirty="0" err="1">
                <a:solidFill>
                  <a:srgbClr val="000000"/>
                </a:solidFill>
                <a:latin typeface="+mn-lt"/>
                <a:ea typeface="+mn-ea"/>
              </a:rPr>
              <a:t>forecasting</a:t>
            </a:r>
            <a:r>
              <a:rPr lang="es-ES" sz="1200" dirty="0">
                <a:solidFill>
                  <a:srgbClr val="000000"/>
                </a:solidFill>
                <a:latin typeface="+mn-lt"/>
                <a:ea typeface="+mn-ea"/>
              </a:rPr>
              <a:t>) del crecimiento y consumo. </a:t>
            </a:r>
            <a:r>
              <a:rPr lang="es-ES" sz="1200" dirty="0" err="1">
                <a:solidFill>
                  <a:srgbClr val="000000"/>
                </a:solidFill>
                <a:latin typeface="+mn-lt"/>
                <a:ea typeface="+mn-ea"/>
              </a:rPr>
              <a:t>Tableau</a:t>
            </a:r>
            <a:r>
              <a:rPr lang="es-ES" sz="1200" dirty="0">
                <a:solidFill>
                  <a:srgbClr val="000000"/>
                </a:solidFill>
                <a:latin typeface="+mn-lt"/>
                <a:ea typeface="+mn-ea"/>
              </a:rPr>
              <a:t> utiliza</a:t>
            </a:r>
            <a:endParaRPr lang="es-ES" dirty="0"/>
          </a:p>
          <a:p>
            <a:pPr>
              <a:lnSpc>
                <a:spcPct val="100000"/>
              </a:lnSpc>
            </a:pPr>
            <a:r>
              <a:rPr lang="es-ES" sz="1200" dirty="0">
                <a:solidFill>
                  <a:srgbClr val="000000"/>
                </a:solidFill>
                <a:latin typeface="+mn-lt"/>
                <a:ea typeface="+mn-ea"/>
              </a:rPr>
              <a:t>un algoritmo llamado Suavizado Exponencial, muy conocido en el área de Matemáticas</a:t>
            </a:r>
            <a:endParaRPr lang="es-ES" dirty="0"/>
          </a:p>
          <a:p>
            <a:pPr>
              <a:lnSpc>
                <a:spcPct val="100000"/>
              </a:lnSpc>
            </a:pPr>
            <a:r>
              <a:rPr lang="es-ES" sz="1200" dirty="0">
                <a:solidFill>
                  <a:srgbClr val="000000"/>
                </a:solidFill>
                <a:latin typeface="+mn-lt"/>
                <a:ea typeface="+mn-ea"/>
              </a:rPr>
              <a:t>Estadísticas. En este grafico se puede notar que existe una mayor probabilidad que en los</a:t>
            </a:r>
            <a:endParaRPr lang="es-ES" dirty="0"/>
          </a:p>
          <a:p>
            <a:pPr>
              <a:lnSpc>
                <a:spcPct val="100000"/>
              </a:lnSpc>
            </a:pPr>
            <a:r>
              <a:rPr lang="es-ES" sz="1200" dirty="0">
                <a:solidFill>
                  <a:srgbClr val="000000"/>
                </a:solidFill>
                <a:latin typeface="+mn-lt"/>
                <a:ea typeface="+mn-ea"/>
              </a:rPr>
              <a:t>próximos años aumente considerablemente el consumo, superando su media. Sin embargo, se</a:t>
            </a:r>
            <a:endParaRPr lang="es-ES" dirty="0"/>
          </a:p>
          <a:p>
            <a:pPr>
              <a:lnSpc>
                <a:spcPct val="100000"/>
              </a:lnSpc>
            </a:pPr>
            <a:r>
              <a:rPr lang="es-ES" sz="1200" dirty="0">
                <a:solidFill>
                  <a:srgbClr val="000000"/>
                </a:solidFill>
                <a:latin typeface="+mn-lt"/>
                <a:ea typeface="+mn-ea"/>
              </a:rPr>
              <a:t>nota que el ritmo de crecimiento de clientes es más estable, y no tiene una alta probabilidad</a:t>
            </a:r>
            <a:endParaRPr lang="es-ES" dirty="0"/>
          </a:p>
          <a:p>
            <a:pPr>
              <a:lnSpc>
                <a:spcPct val="100000"/>
              </a:lnSpc>
            </a:pPr>
            <a:r>
              <a:rPr lang="es-ES" sz="1200" dirty="0">
                <a:solidFill>
                  <a:srgbClr val="000000"/>
                </a:solidFill>
                <a:latin typeface="+mn-lt"/>
                <a:ea typeface="+mn-ea"/>
              </a:rPr>
              <a:t>de sufrir un aumento abrupto.</a:t>
            </a:r>
            <a:endParaRPr lang="es-E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interesa desde hace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48</a:t>
            </a:fld>
            <a:endParaRPr lang="en-US"/>
          </a:p>
        </p:txBody>
      </p:sp>
    </p:spTree>
    <p:extLst>
      <p:ext uri="{BB962C8B-B14F-4D97-AF65-F5344CB8AC3E}">
        <p14:creationId xmlns:p14="http://schemas.microsoft.com/office/powerpoint/2010/main" val="6235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 conocimiento.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363585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e información a conocimiento.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Pero cómo podríamos diferenciar estos términos????</a:t>
            </a:r>
            <a:br>
              <a:rPr lang="es-PY" dirty="0"/>
            </a:br>
            <a:endParaRPr lang="es-PY" dirty="0"/>
          </a:p>
          <a:p>
            <a:r>
              <a:rPr lang="es-PY" dirty="0"/>
              <a:t>Datos:</a:t>
            </a:r>
          </a:p>
          <a:p>
            <a:r>
              <a:rPr lang="es-PY" dirty="0"/>
              <a:t>Son hechos y cifras sin procesar, sin ninguna interpretación ni ningún análisis añadido, que quiere decir esto? Que al final son solo datos en bruto, </a:t>
            </a:r>
            <a:r>
              <a:rPr lang="es-ES" sz="1200" b="0" i="0" kern="1200" dirty="0">
                <a:solidFill>
                  <a:schemeClr val="tx1"/>
                </a:solidFill>
                <a:effectLst/>
                <a:latin typeface="+mn-lt"/>
                <a:ea typeface="+mn-ea"/>
                <a:cs typeface="+mn-cs"/>
              </a:rPr>
              <a:t>son irrelevantes como apoyo a la toma de decisiones.</a:t>
            </a:r>
            <a:endParaRPr lang="es-PY" dirty="0"/>
          </a:p>
          <a:p>
            <a:endParaRPr lang="es-PY" dirty="0"/>
          </a:p>
          <a:p>
            <a:r>
              <a:rPr lang="es-PY" dirty="0"/>
              <a:t>Información: </a:t>
            </a:r>
            <a:br>
              <a:rPr lang="es-PY" dirty="0"/>
            </a:br>
            <a:r>
              <a:rPr lang="es-PY" dirty="0"/>
              <a:t>Son datos pero que ya han sido interpretados a fin de que tengan sentido para el usuario. </a:t>
            </a:r>
          </a:p>
          <a:p>
            <a:r>
              <a:rPr lang="es-PY" sz="1200" b="0" i="0" kern="1200" dirty="0">
                <a:solidFill>
                  <a:schemeClr val="tx1"/>
                </a:solidFill>
                <a:effectLst/>
                <a:latin typeface="+mn-lt"/>
                <a:ea typeface="+mn-ea"/>
                <a:cs typeface="+mn-cs"/>
              </a:rPr>
              <a:t>Es la descripción de los datos, conocemos el contexto y conocemos como se relacionan los datos.</a:t>
            </a:r>
            <a:br>
              <a:rPr lang="es-PY" sz="1200" b="0" i="0" kern="1200" dirty="0">
                <a:solidFill>
                  <a:schemeClr val="tx1"/>
                </a:solidFill>
                <a:effectLst/>
                <a:latin typeface="+mn-lt"/>
                <a:ea typeface="+mn-ea"/>
                <a:cs typeface="+mn-cs"/>
              </a:rPr>
            </a:br>
            <a:r>
              <a:rPr lang="es-PY" dirty="0"/>
              <a:t>Responde a las preguntas Quién? Qué? Dónde? Y Cuándo? </a:t>
            </a:r>
          </a:p>
          <a:p>
            <a:br>
              <a:rPr lang="es-PY" dirty="0"/>
            </a:br>
            <a:r>
              <a:rPr lang="es-PY" dirty="0"/>
              <a:t>Conocimiento: </a:t>
            </a:r>
          </a:p>
          <a:p>
            <a:r>
              <a:rPr lang="es-PY" dirty="0"/>
              <a:t>Es una combinación de información, experiencia y visión, es saber que hacer con la información y poner en práctica. </a:t>
            </a:r>
          </a:p>
          <a:p>
            <a:r>
              <a:rPr lang="es-PY" dirty="0"/>
              <a:t>A medida que uno toma decisiones el conocimiento se va incrementando.</a:t>
            </a:r>
          </a:p>
          <a:p>
            <a:r>
              <a:rPr lang="es-ES" sz="1200" b="0" i="0" kern="1200" dirty="0">
                <a:solidFill>
                  <a:schemeClr val="tx1"/>
                </a:solidFill>
                <a:effectLst/>
                <a:latin typeface="+mn-lt"/>
                <a:ea typeface="+mn-ea"/>
                <a:cs typeface="+mn-cs"/>
              </a:rPr>
              <a:t>En las organizaciones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endParaRPr lang="es-PY" dirty="0"/>
          </a:p>
          <a:p>
            <a:endParaRPr lang="es-PY" dirty="0"/>
          </a:p>
          <a:p>
            <a:r>
              <a:rPr lang="es-PY" dirty="0"/>
              <a:t>1.25m</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u="sng" kern="1200" dirty="0">
                <a:solidFill>
                  <a:schemeClr val="tx1"/>
                </a:solidFill>
                <a:effectLst/>
                <a:latin typeface="+mn-lt"/>
                <a:ea typeface="+mn-ea"/>
                <a:cs typeface="+mn-cs"/>
              </a:rPr>
              <a:t>Información adecuada:</a:t>
            </a:r>
            <a:r>
              <a:rPr lang="es-ES" sz="1200" b="0" i="0" u="none" kern="1200" baseline="0" dirty="0">
                <a:solidFill>
                  <a:schemeClr val="tx1"/>
                </a:solidFill>
                <a:effectLst/>
                <a:latin typeface="+mn-lt"/>
                <a:ea typeface="+mn-ea"/>
                <a:cs typeface="+mn-cs"/>
              </a:rPr>
              <a:t>  </a:t>
            </a:r>
            <a:r>
              <a:rPr lang="es-ES" sz="1200" b="0" i="0" kern="1200" baseline="0" dirty="0">
                <a:solidFill>
                  <a:schemeClr val="tx1"/>
                </a:solidFill>
                <a:effectLst/>
                <a:latin typeface="+mn-lt"/>
                <a:ea typeface="+mn-ea"/>
                <a:cs typeface="+mn-cs"/>
              </a:rPr>
              <a:t>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muchas informaciones en base al comportamiento de clientes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Aunque suene raro existen informaciones entre nuestros propios datos que desconocemos, para entender mejor dividimos la información en 3 categorías: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primera sabemos que sabemos, la segunda sabemos que no sabemos y por último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primera sabemos que sabemos:</a:t>
            </a:r>
            <a:r>
              <a:rPr lang="es-PY" dirty="0"/>
              <a:t> Como ejemplo de esta categoría podríamos hablar de los productos más vendidos, son datos presentes, tangibles, y sabemos como relacionarlos, puede que no estén en su mejor forma pero sabemos como refinarlos o añadirles 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La segunda que es la categoría de información que Sabemos que no sabemos nos dice:</a:t>
            </a:r>
            <a:r>
              <a:rPr lang="es-PY" dirty="0"/>
              <a:t> </a:t>
            </a:r>
            <a:br>
              <a:rPr lang="es-PY" dirty="0"/>
            </a:br>
            <a:r>
              <a:rPr lang="es-PY" dirty="0"/>
              <a:t>Existen algunas incógnitas que son fáciles de reconocer. Nosotros no sabemos como el clima será en el futuro, como será la economía el </a:t>
            </a:r>
            <a:r>
              <a:rPr lang="es-PY" dirty="0" err="1"/>
              <a:t>sgte</a:t>
            </a:r>
            <a:r>
              <a:rPr lang="es-PY" dirty="0"/>
              <a:t>. Año, ni cuanto tiempo viviremos. </a:t>
            </a:r>
            <a:br>
              <a:rPr lang="es-PY" dirty="0"/>
            </a:br>
            <a:r>
              <a:rPr lang="es-PY" dirty="0"/>
              <a:t>Otras incógnitas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Y por último No sabemos que no sabemos:</a:t>
            </a:r>
            <a:r>
              <a:rPr lang="es-PY" dirty="0"/>
              <a:t> podríamos usar nuestros propios datos para encontrar este tipo de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Por ejemplo analizando datos que regularmente no analizamos o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 Otras de las formas sería Analizando datos que ya analizábamos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26-04-2017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85020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26-04-2017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26-04-2017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26-04-2017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26-04-2017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26-04-2017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3.xml"/><Relationship Id="rId21" Type="http://schemas.openxmlformats.org/officeDocument/2006/relationships/slideLayout" Target="../slideLayouts/slideLayout37.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63" Type="http://schemas.openxmlformats.org/officeDocument/2006/relationships/slideLayout" Target="../slideLayouts/slideLayout79.xml"/><Relationship Id="rId68" Type="http://schemas.openxmlformats.org/officeDocument/2006/relationships/slideLayout" Target="../slideLayouts/slideLayout84.xml"/><Relationship Id="rId84" Type="http://schemas.openxmlformats.org/officeDocument/2006/relationships/slideLayout" Target="../slideLayouts/slideLayout100.xml"/><Relationship Id="rId89" Type="http://schemas.openxmlformats.org/officeDocument/2006/relationships/slideLayout" Target="../slideLayouts/slideLayout105.xml"/><Relationship Id="rId112" Type="http://schemas.openxmlformats.org/officeDocument/2006/relationships/slideLayout" Target="../slideLayouts/slideLayout128.xml"/><Relationship Id="rId16" Type="http://schemas.openxmlformats.org/officeDocument/2006/relationships/slideLayout" Target="../slideLayouts/slideLayout32.xml"/><Relationship Id="rId107" Type="http://schemas.openxmlformats.org/officeDocument/2006/relationships/slideLayout" Target="../slideLayouts/slideLayout123.xml"/><Relationship Id="rId11" Type="http://schemas.openxmlformats.org/officeDocument/2006/relationships/slideLayout" Target="../slideLayouts/slideLayout27.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74" Type="http://schemas.openxmlformats.org/officeDocument/2006/relationships/slideLayout" Target="../slideLayouts/slideLayout90.xml"/><Relationship Id="rId79" Type="http://schemas.openxmlformats.org/officeDocument/2006/relationships/slideLayout" Target="../slideLayouts/slideLayout95.xml"/><Relationship Id="rId102" Type="http://schemas.openxmlformats.org/officeDocument/2006/relationships/slideLayout" Target="../slideLayouts/slideLayout118.xml"/><Relationship Id="rId123" Type="http://schemas.openxmlformats.org/officeDocument/2006/relationships/slideLayout" Target="../slideLayouts/slideLayout139.xml"/><Relationship Id="rId128" Type="http://schemas.openxmlformats.org/officeDocument/2006/relationships/slideLayout" Target="../slideLayouts/slideLayout144.xml"/><Relationship Id="rId5" Type="http://schemas.openxmlformats.org/officeDocument/2006/relationships/slideLayout" Target="../slideLayouts/slideLayout21.xml"/><Relationship Id="rId90" Type="http://schemas.openxmlformats.org/officeDocument/2006/relationships/slideLayout" Target="../slideLayouts/slideLayout106.xml"/><Relationship Id="rId95" Type="http://schemas.openxmlformats.org/officeDocument/2006/relationships/slideLayout" Target="../slideLayouts/slideLayout111.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64" Type="http://schemas.openxmlformats.org/officeDocument/2006/relationships/slideLayout" Target="../slideLayouts/slideLayout80.xml"/><Relationship Id="rId69" Type="http://schemas.openxmlformats.org/officeDocument/2006/relationships/slideLayout" Target="../slideLayouts/slideLayout85.xml"/><Relationship Id="rId113" Type="http://schemas.openxmlformats.org/officeDocument/2006/relationships/slideLayout" Target="../slideLayouts/slideLayout129.xml"/><Relationship Id="rId118" Type="http://schemas.openxmlformats.org/officeDocument/2006/relationships/slideLayout" Target="../slideLayouts/slideLayout134.xml"/><Relationship Id="rId80" Type="http://schemas.openxmlformats.org/officeDocument/2006/relationships/slideLayout" Target="../slideLayouts/slideLayout96.xml"/><Relationship Id="rId85" Type="http://schemas.openxmlformats.org/officeDocument/2006/relationships/slideLayout" Target="../slideLayouts/slideLayout101.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59" Type="http://schemas.openxmlformats.org/officeDocument/2006/relationships/slideLayout" Target="../slideLayouts/slideLayout75.xml"/><Relationship Id="rId103" Type="http://schemas.openxmlformats.org/officeDocument/2006/relationships/slideLayout" Target="../slideLayouts/slideLayout119.xml"/><Relationship Id="rId108" Type="http://schemas.openxmlformats.org/officeDocument/2006/relationships/slideLayout" Target="../slideLayouts/slideLayout124.xml"/><Relationship Id="rId124" Type="http://schemas.openxmlformats.org/officeDocument/2006/relationships/slideLayout" Target="../slideLayouts/slideLayout140.xml"/><Relationship Id="rId129" Type="http://schemas.openxmlformats.org/officeDocument/2006/relationships/slideLayout" Target="../slideLayouts/slideLayout145.xml"/><Relationship Id="rId54" Type="http://schemas.openxmlformats.org/officeDocument/2006/relationships/slideLayout" Target="../slideLayouts/slideLayout70.xml"/><Relationship Id="rId70" Type="http://schemas.openxmlformats.org/officeDocument/2006/relationships/slideLayout" Target="../slideLayouts/slideLayout86.xml"/><Relationship Id="rId75" Type="http://schemas.openxmlformats.org/officeDocument/2006/relationships/slideLayout" Target="../slideLayouts/slideLayout91.xml"/><Relationship Id="rId91" Type="http://schemas.openxmlformats.org/officeDocument/2006/relationships/slideLayout" Target="../slideLayouts/slideLayout107.xml"/><Relationship Id="rId96" Type="http://schemas.openxmlformats.org/officeDocument/2006/relationships/slideLayout" Target="../slideLayouts/slideLayout11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49" Type="http://schemas.openxmlformats.org/officeDocument/2006/relationships/slideLayout" Target="../slideLayouts/slideLayout65.xml"/><Relationship Id="rId114" Type="http://schemas.openxmlformats.org/officeDocument/2006/relationships/slideLayout" Target="../slideLayouts/slideLayout130.xml"/><Relationship Id="rId119" Type="http://schemas.openxmlformats.org/officeDocument/2006/relationships/slideLayout" Target="../slideLayouts/slideLayout135.xml"/><Relationship Id="rId44" Type="http://schemas.openxmlformats.org/officeDocument/2006/relationships/slideLayout" Target="../slideLayouts/slideLayout60.xml"/><Relationship Id="rId60" Type="http://schemas.openxmlformats.org/officeDocument/2006/relationships/slideLayout" Target="../slideLayouts/slideLayout76.xml"/><Relationship Id="rId65" Type="http://schemas.openxmlformats.org/officeDocument/2006/relationships/slideLayout" Target="../slideLayouts/slideLayout81.xml"/><Relationship Id="rId81" Type="http://schemas.openxmlformats.org/officeDocument/2006/relationships/slideLayout" Target="../slideLayouts/slideLayout97.xml"/><Relationship Id="rId86" Type="http://schemas.openxmlformats.org/officeDocument/2006/relationships/slideLayout" Target="../slideLayouts/slideLayout102.xml"/><Relationship Id="rId130" Type="http://schemas.openxmlformats.org/officeDocument/2006/relationships/theme" Target="../theme/theme3.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9" Type="http://schemas.openxmlformats.org/officeDocument/2006/relationships/slideLayout" Target="../slideLayouts/slideLayout55.xml"/><Relationship Id="rId109" Type="http://schemas.openxmlformats.org/officeDocument/2006/relationships/slideLayout" Target="../slideLayouts/slideLayout125.xml"/><Relationship Id="rId34" Type="http://schemas.openxmlformats.org/officeDocument/2006/relationships/slideLayout" Target="../slideLayouts/slideLayout50.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6" Type="http://schemas.openxmlformats.org/officeDocument/2006/relationships/slideLayout" Target="../slideLayouts/slideLayout92.xml"/><Relationship Id="rId97" Type="http://schemas.openxmlformats.org/officeDocument/2006/relationships/slideLayout" Target="../slideLayouts/slideLayout113.xml"/><Relationship Id="rId104" Type="http://schemas.openxmlformats.org/officeDocument/2006/relationships/slideLayout" Target="../slideLayouts/slideLayout120.xml"/><Relationship Id="rId120" Type="http://schemas.openxmlformats.org/officeDocument/2006/relationships/slideLayout" Target="../slideLayouts/slideLayout136.xml"/><Relationship Id="rId125" Type="http://schemas.openxmlformats.org/officeDocument/2006/relationships/slideLayout" Target="../slideLayouts/slideLayout141.xml"/><Relationship Id="rId7" Type="http://schemas.openxmlformats.org/officeDocument/2006/relationships/slideLayout" Target="../slideLayouts/slideLayout23.xml"/><Relationship Id="rId71" Type="http://schemas.openxmlformats.org/officeDocument/2006/relationships/slideLayout" Target="../slideLayouts/slideLayout87.xml"/><Relationship Id="rId92" Type="http://schemas.openxmlformats.org/officeDocument/2006/relationships/slideLayout" Target="../slideLayouts/slideLayout108.xml"/><Relationship Id="rId2" Type="http://schemas.openxmlformats.org/officeDocument/2006/relationships/slideLayout" Target="../slideLayouts/slideLayout18.xml"/><Relationship Id="rId29" Type="http://schemas.openxmlformats.org/officeDocument/2006/relationships/slideLayout" Target="../slideLayouts/slideLayout45.xml"/><Relationship Id="rId24" Type="http://schemas.openxmlformats.org/officeDocument/2006/relationships/slideLayout" Target="../slideLayouts/slideLayout40.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66" Type="http://schemas.openxmlformats.org/officeDocument/2006/relationships/slideLayout" Target="../slideLayouts/slideLayout82.xml"/><Relationship Id="rId87" Type="http://schemas.openxmlformats.org/officeDocument/2006/relationships/slideLayout" Target="../slideLayouts/slideLayout103.xml"/><Relationship Id="rId110" Type="http://schemas.openxmlformats.org/officeDocument/2006/relationships/slideLayout" Target="../slideLayouts/slideLayout126.xml"/><Relationship Id="rId115" Type="http://schemas.openxmlformats.org/officeDocument/2006/relationships/slideLayout" Target="../slideLayouts/slideLayout131.xml"/><Relationship Id="rId61" Type="http://schemas.openxmlformats.org/officeDocument/2006/relationships/slideLayout" Target="../slideLayouts/slideLayout77.xml"/><Relationship Id="rId82" Type="http://schemas.openxmlformats.org/officeDocument/2006/relationships/slideLayout" Target="../slideLayouts/slideLayout98.xml"/><Relationship Id="rId19" Type="http://schemas.openxmlformats.org/officeDocument/2006/relationships/slideLayout" Target="../slideLayouts/slideLayout35.xml"/><Relationship Id="rId14" Type="http://schemas.openxmlformats.org/officeDocument/2006/relationships/slideLayout" Target="../slideLayouts/slideLayout30.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56" Type="http://schemas.openxmlformats.org/officeDocument/2006/relationships/slideLayout" Target="../slideLayouts/slideLayout72.xml"/><Relationship Id="rId77" Type="http://schemas.openxmlformats.org/officeDocument/2006/relationships/slideLayout" Target="../slideLayouts/slideLayout93.xml"/><Relationship Id="rId100" Type="http://schemas.openxmlformats.org/officeDocument/2006/relationships/slideLayout" Target="../slideLayouts/slideLayout116.xml"/><Relationship Id="rId105" Type="http://schemas.openxmlformats.org/officeDocument/2006/relationships/slideLayout" Target="../slideLayouts/slideLayout121.xml"/><Relationship Id="rId126" Type="http://schemas.openxmlformats.org/officeDocument/2006/relationships/slideLayout" Target="../slideLayouts/slideLayout14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72" Type="http://schemas.openxmlformats.org/officeDocument/2006/relationships/slideLayout" Target="../slideLayouts/slideLayout88.xml"/><Relationship Id="rId93" Type="http://schemas.openxmlformats.org/officeDocument/2006/relationships/slideLayout" Target="../slideLayouts/slideLayout109.xml"/><Relationship Id="rId98" Type="http://schemas.openxmlformats.org/officeDocument/2006/relationships/slideLayout" Target="../slideLayouts/slideLayout114.xml"/><Relationship Id="rId121" Type="http://schemas.openxmlformats.org/officeDocument/2006/relationships/slideLayout" Target="../slideLayouts/slideLayout137.xml"/><Relationship Id="rId3" Type="http://schemas.openxmlformats.org/officeDocument/2006/relationships/slideLayout" Target="../slideLayouts/slideLayout19.xml"/><Relationship Id="rId25" Type="http://schemas.openxmlformats.org/officeDocument/2006/relationships/slideLayout" Target="../slideLayouts/slideLayout41.xml"/><Relationship Id="rId46" Type="http://schemas.openxmlformats.org/officeDocument/2006/relationships/slideLayout" Target="../slideLayouts/slideLayout62.xml"/><Relationship Id="rId67" Type="http://schemas.openxmlformats.org/officeDocument/2006/relationships/slideLayout" Target="../slideLayouts/slideLayout83.xml"/><Relationship Id="rId116" Type="http://schemas.openxmlformats.org/officeDocument/2006/relationships/slideLayout" Target="../slideLayouts/slideLayout13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62" Type="http://schemas.openxmlformats.org/officeDocument/2006/relationships/slideLayout" Target="../slideLayouts/slideLayout78.xml"/><Relationship Id="rId83" Type="http://schemas.openxmlformats.org/officeDocument/2006/relationships/slideLayout" Target="../slideLayouts/slideLayout99.xml"/><Relationship Id="rId88" Type="http://schemas.openxmlformats.org/officeDocument/2006/relationships/slideLayout" Target="../slideLayouts/slideLayout104.xml"/><Relationship Id="rId111" Type="http://schemas.openxmlformats.org/officeDocument/2006/relationships/slideLayout" Target="../slideLayouts/slideLayout127.xml"/><Relationship Id="rId15" Type="http://schemas.openxmlformats.org/officeDocument/2006/relationships/slideLayout" Target="../slideLayouts/slideLayout31.xml"/><Relationship Id="rId36" Type="http://schemas.openxmlformats.org/officeDocument/2006/relationships/slideLayout" Target="../slideLayouts/slideLayout52.xml"/><Relationship Id="rId57" Type="http://schemas.openxmlformats.org/officeDocument/2006/relationships/slideLayout" Target="../slideLayouts/slideLayout73.xml"/><Relationship Id="rId106" Type="http://schemas.openxmlformats.org/officeDocument/2006/relationships/slideLayout" Target="../slideLayouts/slideLayout122.xml"/><Relationship Id="rId127" Type="http://schemas.openxmlformats.org/officeDocument/2006/relationships/slideLayout" Target="../slideLayouts/slideLayout14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52" Type="http://schemas.openxmlformats.org/officeDocument/2006/relationships/slideLayout" Target="../slideLayouts/slideLayout68.xml"/><Relationship Id="rId73" Type="http://schemas.openxmlformats.org/officeDocument/2006/relationships/slideLayout" Target="../slideLayouts/slideLayout89.xml"/><Relationship Id="rId78" Type="http://schemas.openxmlformats.org/officeDocument/2006/relationships/slideLayout" Target="../slideLayouts/slideLayout94.xml"/><Relationship Id="rId94" Type="http://schemas.openxmlformats.org/officeDocument/2006/relationships/slideLayout" Target="../slideLayouts/slideLayout110.xml"/><Relationship Id="rId99" Type="http://schemas.openxmlformats.org/officeDocument/2006/relationships/slideLayout" Target="../slideLayouts/slideLayout115.xml"/><Relationship Id="rId101" Type="http://schemas.openxmlformats.org/officeDocument/2006/relationships/slideLayout" Target="../slideLayouts/slideLayout117.xml"/><Relationship Id="rId122" Type="http://schemas.openxmlformats.org/officeDocument/2006/relationships/slideLayout" Target="../slideLayouts/slideLayout138.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818" r:id="rId3"/>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26-04-2017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26-04-2017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9440"/>
            <a:ext cx="10117770" cy="700295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pic>
        <p:nvPicPr>
          <p:cNvPr id="1026" name="Picture 2" descr="Resultado de imagen para gartner analytics ascendanc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17" y="1581574"/>
            <a:ext cx="9109847" cy="613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grpSp>
        <p:nvGrpSpPr>
          <p:cNvPr id="8" name="Group 7"/>
          <p:cNvGrpSpPr/>
          <p:nvPr/>
        </p:nvGrpSpPr>
        <p:grpSpPr>
          <a:xfrm>
            <a:off x="3531752" y="4700515"/>
            <a:ext cx="3056086" cy="1666873"/>
            <a:chOff x="1206405" y="4628070"/>
            <a:chExt cx="3056086" cy="1666873"/>
          </a:xfrm>
        </p:grpSpPr>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grpSp>
      <p:sp>
        <p:nvSpPr>
          <p:cNvPr id="25" name="Shape 43"/>
          <p:cNvSpPr txBox="1">
            <a:spLocks/>
          </p:cNvSpPr>
          <p:nvPr/>
        </p:nvSpPr>
        <p:spPr>
          <a:xfrm>
            <a:off x="2624319" y="2125458"/>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sp>
        <p:nvSpPr>
          <p:cNvPr id="18" name="Shape 54"/>
          <p:cNvSpPr/>
          <p:nvPr/>
        </p:nvSpPr>
        <p:spPr>
          <a:xfrm>
            <a:off x="2775773" y="2789294"/>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lang="en-US" sz="1500" spc="371" dirty="0">
              <a:solidFill>
                <a:srgbClr val="C4C4C4"/>
              </a:solidFill>
              <a:latin typeface="TT Corals Thin DEMO" panose="02000506020000020003" pitchFamily="50" charset="-52"/>
            </a:endParaRPr>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1.615.945</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19" name="TextBox 18"/>
          <p:cNvSpPr txBox="1"/>
          <p:nvPr/>
        </p:nvSpPr>
        <p:spPr>
          <a:xfrm>
            <a:off x="-2201952" y="4733947"/>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TextBox 20"/>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4489251" y="1759920"/>
            <a:ext cx="1015304" cy="307777"/>
          </a:xfrm>
          <a:prstGeom prst="rect">
            <a:avLst/>
          </a:prstGeom>
          <a:solidFill>
            <a:schemeClr val="bg1"/>
          </a:solidFill>
          <a:ln>
            <a:solidFill>
              <a:schemeClr val="tx2">
                <a:lumMod val="20000"/>
                <a:lumOff val="80000"/>
              </a:schemeClr>
            </a:solidFill>
          </a:ln>
        </p:spPr>
        <p:txBody>
          <a:bodyPr wrap="square" rtlCol="0">
            <a:spAutoFit/>
          </a:bodyPr>
          <a:lstStyle/>
          <a:p>
            <a:pPr algn="ctr"/>
            <a:r>
              <a:rPr lang="en-US" sz="1400" dirty="0">
                <a:solidFill>
                  <a:schemeClr val="tx1">
                    <a:lumMod val="50000"/>
                    <a:lumOff val="50000"/>
                  </a:schemeClr>
                </a:solidFill>
              </a:rPr>
              <a:t>A</a:t>
            </a:r>
            <a:r>
              <a:rPr lang="es-PY" sz="1400" dirty="0">
                <a:solidFill>
                  <a:schemeClr val="tx1">
                    <a:lumMod val="50000"/>
                    <a:lumOff val="50000"/>
                  </a:schemeClr>
                </a:solidFill>
              </a:rPr>
              <a:t>ÑO </a:t>
            </a:r>
            <a:r>
              <a:rPr lang="en-US" sz="1400" dirty="0">
                <a:solidFill>
                  <a:schemeClr val="tx1">
                    <a:lumMod val="50000"/>
                    <a:lumOff val="50000"/>
                  </a:schemeClr>
                </a:solidFill>
              </a:rPr>
              <a:t>2.014</a:t>
            </a:r>
            <a:endParaRPr lang="es-ES" sz="1400" b="1" dirty="0">
              <a:solidFill>
                <a:srgbClr val="C72C2C"/>
              </a:solidFill>
            </a:endParaRP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00"/>
            <a:ext cx="10024533" cy="7518400"/>
          </a:xfrm>
          <a:prstGeom prst="rect">
            <a:avLst/>
          </a:prstGeom>
        </p:spPr>
      </p:pic>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0409"/>
            <a:ext cx="9979520" cy="724513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grpSp>
        <p:nvGrpSpPr>
          <p:cNvPr id="8" name="Group 7"/>
          <p:cNvGrpSpPr/>
          <p:nvPr/>
        </p:nvGrpSpPr>
        <p:grpSpPr>
          <a:xfrm>
            <a:off x="3531752" y="4700515"/>
            <a:ext cx="3056086" cy="1666873"/>
            <a:chOff x="1206405" y="4628070"/>
            <a:chExt cx="3056086" cy="1666873"/>
          </a:xfrm>
        </p:grpSpPr>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grpSp>
      <p:sp>
        <p:nvSpPr>
          <p:cNvPr id="25" name="Shape 43"/>
          <p:cNvSpPr txBox="1">
            <a:spLocks/>
          </p:cNvSpPr>
          <p:nvPr/>
        </p:nvSpPr>
        <p:spPr>
          <a:xfrm>
            <a:off x="2624319" y="2125458"/>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sp>
        <p:nvSpPr>
          <p:cNvPr id="18" name="Shape 54"/>
          <p:cNvSpPr/>
          <p:nvPr/>
        </p:nvSpPr>
        <p:spPr>
          <a:xfrm>
            <a:off x="2775773" y="2789294"/>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lang="en-US" sz="1500" spc="371" dirty="0">
              <a:solidFill>
                <a:srgbClr val="C4C4C4"/>
              </a:solidFill>
              <a:latin typeface="TT Corals Thin DEMO" panose="02000506020000020003" pitchFamily="50" charset="-52"/>
            </a:endParaRPr>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353372025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0144759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058399" cy="7772400"/>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4240</Words>
  <Application>Microsoft Office PowerPoint</Application>
  <PresentationFormat>Custom</PresentationFormat>
  <Paragraphs>478</Paragraphs>
  <Slides>48</Slides>
  <Notes>48</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48</vt:i4>
      </vt:variant>
    </vt:vector>
  </HeadingPairs>
  <TitlesOfParts>
    <vt:vector size="72"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2017-04-26T20:15:09Z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